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5" r:id="rId7"/>
    <p:sldId id="282" r:id="rId8"/>
    <p:sldId id="283" r:id="rId9"/>
    <p:sldId id="284" r:id="rId10"/>
    <p:sldId id="286" r:id="rId11"/>
    <p:sldId id="28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92021"/>
            <a:ext cx="10353762" cy="12573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9/13/2022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Google Play Store app ratings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>
                <a:solidFill>
                  <a:srgbClr val="5792BA"/>
                </a:solidFill>
              </a:rPr>
              <a:t>Assaf Berman</a:t>
            </a:r>
          </a:p>
          <a:p>
            <a:pPr algn="l"/>
            <a:r>
              <a:rPr lang="en-US" dirty="0">
                <a:solidFill>
                  <a:srgbClr val="5792BA"/>
                </a:solidFill>
              </a:rPr>
              <a:t>Ben </a:t>
            </a:r>
            <a:r>
              <a:rPr lang="en-US" dirty="0" err="1">
                <a:solidFill>
                  <a:srgbClr val="5792BA"/>
                </a:solidFill>
              </a:rPr>
              <a:t>Pinhasov</a:t>
            </a:r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Goal</a:t>
            </a:r>
          </a:p>
        </p:txBody>
      </p:sp>
      <p:sp>
        <p:nvSpPr>
          <p:cNvPr id="3" name="Rectangle 2" descr="Bar chart">
            <a:extLst>
              <a:ext uri="{FF2B5EF4-FFF2-40B4-BE49-F238E27FC236}">
                <a16:creationId xmlns:a16="http://schemas.microsoft.com/office/drawing/2014/main" id="{7AD043C7-4E26-1D8B-BF27-248F5BE48E68}"/>
              </a:ext>
            </a:extLst>
          </p:cNvPr>
          <p:cNvSpPr/>
          <p:nvPr/>
        </p:nvSpPr>
        <p:spPr>
          <a:xfrm>
            <a:off x="1802920" y="2888580"/>
            <a:ext cx="520301" cy="520301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B97795-782A-2494-EC72-4368BE686606}"/>
              </a:ext>
            </a:extLst>
          </p:cNvPr>
          <p:cNvSpPr txBox="1"/>
          <p:nvPr/>
        </p:nvSpPr>
        <p:spPr>
          <a:xfrm>
            <a:off x="2355017" y="2915735"/>
            <a:ext cx="8838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Predict app’s rating by apps market properties and user reviews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F9D48-489B-9F87-4244-2A9321BBF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  <a:endParaRPr lang="en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3C6326-33FF-FCB0-009D-35E92418D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991" y="1238250"/>
            <a:ext cx="5708510" cy="54817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60C2BF-1AE6-09AE-C1E0-2E96243E9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5961" y="1979406"/>
            <a:ext cx="4580952" cy="36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48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86FAF-9AEB-A11C-3C39-990175EA6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  <a:endParaRPr lang="en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A75FD-E9C3-C558-29B4-2781B0F91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184" y="1866900"/>
            <a:ext cx="7441632" cy="37048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A07191-8E63-8D13-519B-A74ECB1A2213}"/>
              </a:ext>
            </a:extLst>
          </p:cNvPr>
          <p:cNvSpPr txBox="1"/>
          <p:nvPr/>
        </p:nvSpPr>
        <p:spPr>
          <a:xfrm>
            <a:off x="3142080" y="5908316"/>
            <a:ext cx="5897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Users install less paid apps then free apps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1717966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19877-B337-F3A2-BAA2-3A93C7E35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  <a:endParaRPr lang="en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21CA66-864D-D28E-CAF7-405DDE16E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745" y="1864217"/>
            <a:ext cx="7543861" cy="370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6CEECB-BB79-C72A-F578-22F6BEBC1FCF}"/>
              </a:ext>
            </a:extLst>
          </p:cNvPr>
          <p:cNvSpPr txBox="1"/>
          <p:nvPr/>
        </p:nvSpPr>
        <p:spPr>
          <a:xfrm>
            <a:off x="2203788" y="5908316"/>
            <a:ext cx="7773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Rating distribution between free and paid apps is similar</a:t>
            </a:r>
          </a:p>
          <a:p>
            <a:pPr algn="ctr"/>
            <a:r>
              <a:rPr lang="en-US" sz="2400" dirty="0"/>
              <a:t>(Scatter plot shows different trend – importance of KDE)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2703459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BCE2-D937-EEA6-5028-38F7FB459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  <a:endParaRPr lang="en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231EF8-16D4-F5CA-F483-4C559575B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699" y="1850735"/>
            <a:ext cx="6643954" cy="370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97ED8-F3A8-B01D-7505-CE51AE7D12C8}"/>
              </a:ext>
            </a:extLst>
          </p:cNvPr>
          <p:cNvSpPr txBox="1"/>
          <p:nvPr/>
        </p:nvSpPr>
        <p:spPr>
          <a:xfrm>
            <a:off x="3017725" y="5908316"/>
            <a:ext cx="61459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Users review free and paid apps similarly</a:t>
            </a:r>
          </a:p>
          <a:p>
            <a:pPr algn="ctr"/>
            <a:r>
              <a:rPr lang="en-US" sz="2400" dirty="0"/>
              <a:t>(with higher number of reviews of free apps)</a:t>
            </a:r>
          </a:p>
        </p:txBody>
      </p:sp>
    </p:spTree>
    <p:extLst>
      <p:ext uri="{BB962C8B-B14F-4D97-AF65-F5344CB8AC3E}">
        <p14:creationId xmlns:p14="http://schemas.microsoft.com/office/powerpoint/2010/main" val="458560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DB510-2F9B-7593-D894-F49D8CBA1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33559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Regression Model Comparison</a:t>
            </a:r>
            <a:br>
              <a:rPr lang="en-US" dirty="0"/>
            </a:br>
            <a:r>
              <a:rPr lang="en-US" sz="2800" dirty="0"/>
              <a:t>(No Hyper-parameter Optimization)</a:t>
            </a:r>
            <a:endParaRPr lang="en-IL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7621285E-500E-6D79-43D5-5D55B1B060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631124"/>
              </p:ext>
            </p:extLst>
          </p:nvPr>
        </p:nvGraphicFramePr>
        <p:xfrm>
          <a:off x="2026676" y="3264452"/>
          <a:ext cx="8127999" cy="148336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30285124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23472502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571195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RMSE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R2 score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470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0.28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0.03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2236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0.26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0.14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848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XGBoost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0.19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0.57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23784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26DAFCA-C619-913A-7DAA-3B8DBE359A47}"/>
              </a:ext>
            </a:extLst>
          </p:cNvPr>
          <p:cNvSpPr txBox="1"/>
          <p:nvPr/>
        </p:nvSpPr>
        <p:spPr>
          <a:xfrm>
            <a:off x="3010619" y="2480214"/>
            <a:ext cx="567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Rating ~ Sentiment + Reviews + Installs + Size + Price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098476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5F1C3-8064-8093-1F6A-FF66E1AFE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XGBoost</a:t>
            </a:r>
            <a:r>
              <a:rPr lang="en-US" dirty="0"/>
              <a:t> Hyper-parameter Optimization</a:t>
            </a:r>
            <a:endParaRPr lang="en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94CC7C-E141-773D-A14C-A7103DDD1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544" y="1456077"/>
            <a:ext cx="4671838" cy="251735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F929BAE-195C-733F-9F3B-83AD8075B2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362868"/>
              </p:ext>
            </p:extLst>
          </p:nvPr>
        </p:nvGraphicFramePr>
        <p:xfrm>
          <a:off x="5667554" y="4961936"/>
          <a:ext cx="5600001" cy="111252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667562">
                  <a:extLst>
                    <a:ext uri="{9D8B030D-6E8A-4147-A177-3AD203B41FA5}">
                      <a16:colId xmlns:a16="http://schemas.microsoft.com/office/drawing/2014/main" val="2302851240"/>
                    </a:ext>
                  </a:extLst>
                </a:gridCol>
                <a:gridCol w="1645243">
                  <a:extLst>
                    <a:ext uri="{9D8B030D-6E8A-4147-A177-3AD203B41FA5}">
                      <a16:colId xmlns:a16="http://schemas.microsoft.com/office/drawing/2014/main" val="3234725023"/>
                    </a:ext>
                  </a:extLst>
                </a:gridCol>
                <a:gridCol w="1287196">
                  <a:extLst>
                    <a:ext uri="{9D8B030D-6E8A-4147-A177-3AD203B41FA5}">
                      <a16:colId xmlns:a16="http://schemas.microsoft.com/office/drawing/2014/main" val="20571195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RMSE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R2 score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470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Non-optimized </a:t>
                      </a:r>
                      <a:r>
                        <a:rPr lang="en-US" dirty="0" err="1"/>
                        <a:t>XGBoost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0.19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0.57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2236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Optimized </a:t>
                      </a:r>
                      <a:r>
                        <a:rPr lang="en-US" dirty="0" err="1"/>
                        <a:t>XGBoost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0.02</a:t>
                      </a:r>
                      <a:endParaRPr lang="en-I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1.00</a:t>
                      </a:r>
                      <a:endParaRPr lang="en-IL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848347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EE6844D9-2DEB-2BFF-9D63-9DD98A153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233" y="1456077"/>
            <a:ext cx="4671838" cy="252143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66E4D4A-54D1-59F0-7071-889E96717F5F}"/>
              </a:ext>
            </a:extLst>
          </p:cNvPr>
          <p:cNvCxnSpPr/>
          <p:nvPr/>
        </p:nvCxnSpPr>
        <p:spPr>
          <a:xfrm>
            <a:off x="5576934" y="2714752"/>
            <a:ext cx="65578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95C8772-35AE-A8B7-FB6F-5C0FC800F1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544" y="4335555"/>
            <a:ext cx="4671838" cy="240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74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Integer pillars</Template>
  <TotalTime>216</TotalTime>
  <Words>125</Words>
  <Application>Microsoft Office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 Nova</vt:lpstr>
      <vt:lpstr>Arial Nova Light</vt:lpstr>
      <vt:lpstr>Wingdings 2</vt:lpstr>
      <vt:lpstr>SlateVTI</vt:lpstr>
      <vt:lpstr>Google Play Store app ratings</vt:lpstr>
      <vt:lpstr>Goal</vt:lpstr>
      <vt:lpstr>Data Exploration</vt:lpstr>
      <vt:lpstr>Data Exploration</vt:lpstr>
      <vt:lpstr>Data Exploration</vt:lpstr>
      <vt:lpstr>Data Exploration</vt:lpstr>
      <vt:lpstr>Regression Model Comparison (No Hyper-parameter Optimization)</vt:lpstr>
      <vt:lpstr>XGBoost Hyper-parameter Optimization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Play Store app ratings</dc:title>
  <dc:creator>Assaf Berman</dc:creator>
  <cp:lastModifiedBy>Assaf Berman</cp:lastModifiedBy>
  <cp:revision>11</cp:revision>
  <dcterms:created xsi:type="dcterms:W3CDTF">2022-09-13T17:53:25Z</dcterms:created>
  <dcterms:modified xsi:type="dcterms:W3CDTF">2022-09-13T21:30:20Z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